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2" r:id="rId3"/>
    <p:sldId id="258" r:id="rId4"/>
    <p:sldId id="259" r:id="rId5"/>
    <p:sldId id="260" r:id="rId6"/>
    <p:sldId id="278" r:id="rId7"/>
    <p:sldId id="279" r:id="rId8"/>
    <p:sldId id="280" r:id="rId9"/>
    <p:sldId id="281" r:id="rId10"/>
    <p:sldId id="282" r:id="rId11"/>
    <p:sldId id="283" r:id="rId12"/>
    <p:sldId id="284" r:id="rId13"/>
    <p:sldId id="273" r:id="rId14"/>
    <p:sldId id="274" r:id="rId15"/>
    <p:sldId id="275" r:id="rId16"/>
    <p:sldId id="27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6/2/2022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6/2/2022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3</a:t>
            </a:fld>
            <a:endParaRPr lang="en-US"/>
          </a:p>
        </p:txBody>
      </p:sp>
    </p:spTree>
    <p:extLst>
      <p:ext uri="{BB962C8B-B14F-4D97-AF65-F5344CB8AC3E}">
        <p14:creationId xmlns:p14="http://schemas.microsoft.com/office/powerpoint/2010/main" val="285338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224D2-BA95-4C6F-9BF8-1FB3DB9EAF78}"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6/2/2022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938416" cy="369332"/>
          </a:xfrm>
          <a:prstGeom prst="rect">
            <a:avLst/>
          </a:prstGeom>
          <a:noFill/>
        </p:spPr>
        <p:txBody>
          <a:bodyPr wrap="none" rtlCol="0">
            <a:spAutoFit/>
          </a:bodyPr>
          <a:lstStyle/>
          <a:p>
            <a:r>
              <a:rPr lang="en-US" dirty="0"/>
              <a:t>Part 3 Lectures</a:t>
            </a:r>
            <a:r>
              <a:rPr lang="en-US" baseline="0" dirty="0"/>
              <a:t> 4-5</a:t>
            </a:r>
          </a:p>
        </p:txBody>
      </p:sp>
      <p:sp>
        <p:nvSpPr>
          <p:cNvPr id="9" name="TextBox 8"/>
          <p:cNvSpPr txBox="1"/>
          <p:nvPr userDrawn="1"/>
        </p:nvSpPr>
        <p:spPr>
          <a:xfrm>
            <a:off x="7651683"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6/2/2022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6/2/2022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6/2/2022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6/2/2022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92500" lnSpcReduction="10000"/>
          </a:bodyPr>
          <a:lstStyle/>
          <a:p>
            <a:r>
              <a:rPr lang="en-US" dirty="0"/>
              <a:t>Part 3:  The Federal Executive Power</a:t>
            </a:r>
          </a:p>
          <a:p>
            <a:pPr marL="0" lvl="1"/>
            <a:r>
              <a:rPr lang="en-US" dirty="0"/>
              <a:t>Lectures 4-5:  Separation of Powers and Foreign Policy &amp; Presidential War Powers and Terrorism</a:t>
            </a:r>
          </a:p>
          <a:p>
            <a:pPr marL="0" lvl="1"/>
            <a:endParaRPr lang="en-US" dirty="0"/>
          </a:p>
          <a:p>
            <a:pPr marL="0"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0110-797A-6DB9-BE0D-803D1677C220}"/>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BF3092FF-B453-74BF-943D-64FF37BC5129}"/>
              </a:ext>
            </a:extLst>
          </p:cNvPr>
          <p:cNvSpPr>
            <a:spLocks noGrp="1"/>
          </p:cNvSpPr>
          <p:nvPr>
            <p:ph idx="1"/>
          </p:nvPr>
        </p:nvSpPr>
        <p:spPr/>
        <p:txBody>
          <a:bodyPr>
            <a:normAutofit fontScale="77500" lnSpcReduction="20000"/>
          </a:bodyPr>
          <a:lstStyle/>
          <a:p>
            <a:r>
              <a:rPr lang="en-US" dirty="0"/>
              <a:t>Holding (cont.):</a:t>
            </a:r>
          </a:p>
          <a:p>
            <a:pPr lvl="1"/>
            <a:r>
              <a:rPr lang="en-US" dirty="0"/>
              <a:t>Because this is in the third </a:t>
            </a:r>
            <a:r>
              <a:rPr lang="en-US" i="1" dirty="0"/>
              <a:t>Youngstown</a:t>
            </a:r>
            <a:r>
              <a:rPr lang="en-US" dirty="0"/>
              <a:t> category, the Court looks to whether the recognition power is “exclusive” to the President</a:t>
            </a:r>
          </a:p>
          <a:p>
            <a:pPr lvl="2"/>
            <a:r>
              <a:rPr lang="en-US" dirty="0"/>
              <a:t>“No single precedent resolves the question whether the President has exclusive recognition authority and, if so, how far that power extends.  I part that is because, until today, the political branches have resolved their disputes over questions of recognition.”  (CB 346)</a:t>
            </a:r>
          </a:p>
          <a:p>
            <a:pPr lvl="1"/>
            <a:r>
              <a:rPr lang="en-US" dirty="0"/>
              <a:t>Court looks to history and concludes it is exclusive</a:t>
            </a:r>
          </a:p>
          <a:p>
            <a:pPr lvl="2"/>
            <a:r>
              <a:rPr lang="en-US" dirty="0"/>
              <a:t>“In the end . . . A fair reading of the cases shows that the President’s role . . . is both central and exclusive.” (CB 346)</a:t>
            </a:r>
          </a:p>
          <a:p>
            <a:pPr lvl="2"/>
            <a:r>
              <a:rPr lang="en-US" dirty="0"/>
              <a:t>“[While] history is not all on one side . . . on balance it provides strong support [for exclusive Presidential recognition power, because] [f]rom the first Administration forward, the President has claimed unilateral authority to recognize foreign sovereigns [and] [f]or the most part, Congress has acquiesced [to this] Executive exercise of power (CB 346)</a:t>
            </a:r>
          </a:p>
        </p:txBody>
      </p:sp>
    </p:spTree>
    <p:extLst>
      <p:ext uri="{BB962C8B-B14F-4D97-AF65-F5344CB8AC3E}">
        <p14:creationId xmlns:p14="http://schemas.microsoft.com/office/powerpoint/2010/main" val="2930542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0110-797A-6DB9-BE0D-803D1677C220}"/>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BF3092FF-B453-74BF-943D-64FF37BC5129}"/>
              </a:ext>
            </a:extLst>
          </p:cNvPr>
          <p:cNvSpPr>
            <a:spLocks noGrp="1"/>
          </p:cNvSpPr>
          <p:nvPr>
            <p:ph idx="1"/>
          </p:nvPr>
        </p:nvSpPr>
        <p:spPr/>
        <p:txBody>
          <a:bodyPr>
            <a:normAutofit fontScale="77500" lnSpcReduction="20000"/>
          </a:bodyPr>
          <a:lstStyle/>
          <a:p>
            <a:r>
              <a:rPr lang="en-US" dirty="0"/>
              <a:t>Holding (cont.):</a:t>
            </a:r>
          </a:p>
          <a:p>
            <a:pPr lvl="1"/>
            <a:r>
              <a:rPr lang="en-US" dirty="0"/>
              <a:t>Given that the recognition power is exclusive to the President, the Court examines whether § 214(d) “infringes on the Executive’s consistent decision to withhold recognition [from] Jerusalem” (CB 346)</a:t>
            </a:r>
          </a:p>
          <a:p>
            <a:pPr lvl="1"/>
            <a:r>
              <a:rPr lang="en-US" dirty="0"/>
              <a:t>The Court concludes it does infringe:</a:t>
            </a:r>
          </a:p>
          <a:p>
            <a:pPr lvl="2"/>
            <a:r>
              <a:rPr lang="en-US" dirty="0"/>
              <a:t>“If the [recognition power] is to mean anything, it must mean that the President . . . makes [both] the initial, formal recognition determination [and] . . . maintain[s] that determination” (CB 347)</a:t>
            </a:r>
          </a:p>
          <a:p>
            <a:pPr lvl="2"/>
            <a:r>
              <a:rPr lang="en-US" dirty="0"/>
              <a:t>“If Congress could command the President [to change position on any given act], Congress could override the President’s recognition determination.” (CB 347)</a:t>
            </a:r>
          </a:p>
          <a:p>
            <a:pPr lvl="2"/>
            <a:r>
              <a:rPr lang="en-US" dirty="0"/>
              <a:t>“Thus, if Congress could alter the President’s statements on matters of recognition [as § 214(d) does on documents] . . . Congress in effect would [unconstitutionally] exercise the recognition power” (CB 347)</a:t>
            </a:r>
          </a:p>
        </p:txBody>
      </p:sp>
    </p:spTree>
    <p:extLst>
      <p:ext uri="{BB962C8B-B14F-4D97-AF65-F5344CB8AC3E}">
        <p14:creationId xmlns:p14="http://schemas.microsoft.com/office/powerpoint/2010/main" val="60802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0110-797A-6DB9-BE0D-803D1677C220}"/>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BF3092FF-B453-74BF-943D-64FF37BC5129}"/>
              </a:ext>
            </a:extLst>
          </p:cNvPr>
          <p:cNvSpPr>
            <a:spLocks noGrp="1"/>
          </p:cNvSpPr>
          <p:nvPr>
            <p:ph idx="1"/>
          </p:nvPr>
        </p:nvSpPr>
        <p:spPr/>
        <p:txBody>
          <a:bodyPr>
            <a:normAutofit lnSpcReduction="10000"/>
          </a:bodyPr>
          <a:lstStyle/>
          <a:p>
            <a:r>
              <a:rPr lang="en-US" dirty="0"/>
              <a:t>Holding (cont.):</a:t>
            </a:r>
          </a:p>
          <a:p>
            <a:pPr lvl="1"/>
            <a:r>
              <a:rPr lang="en-US" dirty="0"/>
              <a:t>The Court holds that this infringement is unconstitutional:</a:t>
            </a:r>
          </a:p>
          <a:p>
            <a:pPr lvl="2"/>
            <a:r>
              <a:rPr lang="en-US" dirty="0"/>
              <a:t>“As [Jackson] wrote in </a:t>
            </a:r>
            <a:r>
              <a:rPr lang="en-US" i="1" dirty="0"/>
              <a:t>Youngstown</a:t>
            </a:r>
            <a:r>
              <a:rPr lang="en-US" dirty="0"/>
              <a:t>, when a Presidential power is ‘exclusive,’ </a:t>
            </a:r>
            <a:r>
              <a:rPr lang="en-US" u="sng" dirty="0"/>
              <a:t>it ‘</a:t>
            </a:r>
            <a:r>
              <a:rPr lang="en-US" u="sng" dirty="0" err="1"/>
              <a:t>disabl</a:t>
            </a:r>
            <a:r>
              <a:rPr lang="en-US" u="sng" dirty="0"/>
              <a:t>[es] the Congress from acting upon the subject.’</a:t>
            </a:r>
            <a:r>
              <a:rPr lang="en-US" dirty="0"/>
              <a:t>” (CB 347)</a:t>
            </a:r>
          </a:p>
          <a:p>
            <a:pPr lvl="1"/>
            <a:r>
              <a:rPr lang="en-US" dirty="0"/>
              <a:t>The Court notes the limits of this holding:</a:t>
            </a:r>
          </a:p>
          <a:p>
            <a:pPr lvl="2"/>
            <a:r>
              <a:rPr lang="en-US" dirty="0"/>
              <a:t>“The Executive’s exclusive power extends no further than his formal recognition determination.  But as to that determination, Congress may not enact a law that directly contradicts it.”  (CB 347)</a:t>
            </a:r>
          </a:p>
        </p:txBody>
      </p:sp>
    </p:spTree>
    <p:extLst>
      <p:ext uri="{BB962C8B-B14F-4D97-AF65-F5344CB8AC3E}">
        <p14:creationId xmlns:p14="http://schemas.microsoft.com/office/powerpoint/2010/main" val="403593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Presidential War Powers</a:t>
            </a:r>
          </a:p>
        </p:txBody>
      </p:sp>
      <p:sp>
        <p:nvSpPr>
          <p:cNvPr id="3" name="Content Placeholder 2"/>
          <p:cNvSpPr>
            <a:spLocks noGrp="1"/>
          </p:cNvSpPr>
          <p:nvPr>
            <p:ph idx="1"/>
          </p:nvPr>
        </p:nvSpPr>
        <p:spPr/>
        <p:txBody>
          <a:bodyPr>
            <a:normAutofit fontScale="85000" lnSpcReduction="20000"/>
          </a:bodyPr>
          <a:lstStyle/>
          <a:p>
            <a:r>
              <a:rPr lang="en-US" dirty="0"/>
              <a:t>The War Powers Resolution states that the president as commander-in-chief may introduce the United States Armed Forces into hostilities or situations where hostilities appear imminent “only pursuant to (1) a declaration of war, (2) specific statutory authorization (e.g., an AUMF), or (3) a national emergency created by attack upon the United States, its territories or possessions, or its armed forces.”</a:t>
            </a:r>
          </a:p>
          <a:p>
            <a:r>
              <a:rPr lang="en-US" dirty="0"/>
              <a:t> It requires that the president consult with Congress, where possible, before introducing troops into hostilities, and that the president continually consulting with Congress during ongoing hostilities</a:t>
            </a:r>
          </a:p>
        </p:txBody>
      </p:sp>
    </p:spTree>
    <p:extLst>
      <p:ext uri="{BB962C8B-B14F-4D97-AF65-F5344CB8AC3E}">
        <p14:creationId xmlns:p14="http://schemas.microsoft.com/office/powerpoint/2010/main" val="4143568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Counter-Terrorism Powers </a:t>
            </a:r>
          </a:p>
        </p:txBody>
      </p:sp>
      <p:sp>
        <p:nvSpPr>
          <p:cNvPr id="3" name="Content Placeholder 2"/>
          <p:cNvSpPr>
            <a:spLocks noGrp="1"/>
          </p:cNvSpPr>
          <p:nvPr>
            <p:ph idx="1"/>
          </p:nvPr>
        </p:nvSpPr>
        <p:spPr/>
        <p:txBody>
          <a:bodyPr>
            <a:normAutofit fontScale="92500" lnSpcReduction="10000"/>
          </a:bodyPr>
          <a:lstStyle/>
          <a:p>
            <a:r>
              <a:rPr lang="en-US" dirty="0"/>
              <a:t>Military Tribunals: When are military tribunals to try individuals for suspected terrorist activity constitutional? </a:t>
            </a:r>
          </a:p>
          <a:p>
            <a:pPr marL="400050" lvl="1" indent="0">
              <a:buNone/>
            </a:pPr>
            <a:r>
              <a:rPr lang="en-US" dirty="0"/>
              <a:t>- “[B]y universal agreement and practice, the law of war draws a distinction between . . . lawful and unlawful combatants.”  The former are to be treated as prisoners of war, but the latter are “offenders against the law of war </a:t>
            </a:r>
            <a:r>
              <a:rPr lang="en-US" b="1" i="1" dirty="0"/>
              <a:t>subject to trial and punishment by military tribunals</a:t>
            </a:r>
            <a:r>
              <a:rPr lang="en-US" dirty="0"/>
              <a:t>.” (</a:t>
            </a:r>
            <a:r>
              <a:rPr lang="en-US" i="1" dirty="0"/>
              <a:t>Ex parte </a:t>
            </a:r>
            <a:r>
              <a:rPr lang="en-US" i="1" dirty="0" err="1"/>
              <a:t>Quirin</a:t>
            </a:r>
            <a:r>
              <a:rPr lang="en-US" dirty="0"/>
              <a:t>, CB 387-395, quote at 392).</a:t>
            </a:r>
          </a:p>
          <a:p>
            <a:r>
              <a:rPr lang="en-US" dirty="0"/>
              <a:t>Detention: When may the executive constitutionally detain U.S. enemy combatants? </a:t>
            </a:r>
          </a:p>
          <a:p>
            <a:pPr marL="0" indent="0">
              <a:buNone/>
            </a:pPr>
            <a:endParaRPr lang="en-US" dirty="0"/>
          </a:p>
        </p:txBody>
      </p:sp>
    </p:spTree>
    <p:extLst>
      <p:ext uri="{BB962C8B-B14F-4D97-AF65-F5344CB8AC3E}">
        <p14:creationId xmlns:p14="http://schemas.microsoft.com/office/powerpoint/2010/main" val="18916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Hamdi v. Rumsfeld</a:t>
            </a:r>
            <a:r>
              <a:rPr lang="en-US" dirty="0"/>
              <a:t> (2004)</a:t>
            </a:r>
            <a:endParaRPr lang="en-US" i="1" dirty="0"/>
          </a:p>
        </p:txBody>
      </p:sp>
      <p:sp>
        <p:nvSpPr>
          <p:cNvPr id="3" name="Content Placeholder 2"/>
          <p:cNvSpPr>
            <a:spLocks noGrp="1"/>
          </p:cNvSpPr>
          <p:nvPr>
            <p:ph idx="1"/>
          </p:nvPr>
        </p:nvSpPr>
        <p:spPr/>
        <p:txBody>
          <a:bodyPr>
            <a:normAutofit lnSpcReduction="10000"/>
          </a:bodyPr>
          <a:lstStyle/>
          <a:p>
            <a:pPr marL="0" indent="0">
              <a:buNone/>
            </a:pPr>
            <a:r>
              <a:rPr lang="en-US" dirty="0"/>
              <a:t>Background</a:t>
            </a:r>
          </a:p>
          <a:p>
            <a:r>
              <a:rPr lang="en-US" dirty="0" err="1"/>
              <a:t>Yaser</a:t>
            </a:r>
            <a:r>
              <a:rPr lang="en-US" dirty="0"/>
              <a:t> Hamdi was an U.S. citizen who was apprehended in Afghanistan and brought to Guantanamo Bay, Cuba (a U.S. possession). </a:t>
            </a:r>
          </a:p>
          <a:p>
            <a:r>
              <a:rPr lang="en-US" dirty="0"/>
              <a:t>There it was discovered that he was an U.S. citizen and he was taken to a military prison in South Carolina. He was held as an enemy combatant without being charged with any crime. </a:t>
            </a:r>
          </a:p>
        </p:txBody>
      </p:sp>
    </p:spTree>
    <p:extLst>
      <p:ext uri="{BB962C8B-B14F-4D97-AF65-F5344CB8AC3E}">
        <p14:creationId xmlns:p14="http://schemas.microsoft.com/office/powerpoint/2010/main" val="145875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Hamdi</a:t>
            </a:r>
            <a:r>
              <a:rPr lang="en-US" i="1" dirty="0"/>
              <a:t> v. Rumsfeld</a:t>
            </a:r>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en-US" dirty="0"/>
              <a:t>Issue 1: Does the federal government have the authority to hold an U.S. citizen apprehended in a foreign country as an enemy combatant?</a:t>
            </a:r>
          </a:p>
          <a:p>
            <a:pPr marL="0" indent="0">
              <a:buNone/>
            </a:pPr>
            <a:endParaRPr lang="en-US" dirty="0"/>
          </a:p>
          <a:p>
            <a:r>
              <a:rPr lang="en-US" dirty="0"/>
              <a:t>Holding: The federal government has the authority to hold an U.S. citizen in these narrow circumstances.</a:t>
            </a:r>
          </a:p>
          <a:p>
            <a:pPr marL="857250" lvl="1" indent="-457200">
              <a:buFont typeface="Calibri" panose="020F0502020204030204" pitchFamily="34" charset="0"/>
              <a:buChar char="⁻"/>
            </a:pPr>
            <a:r>
              <a:rPr lang="en-US" dirty="0"/>
              <a:t>The plurality decided that Hamdi’s detention was authorized pursuant to the Authorization for Use of Military Force (AUMF) that was passed after September 11, 2001. </a:t>
            </a:r>
          </a:p>
          <a:p>
            <a:pPr marL="857250" lvl="1" indent="-457200">
              <a:buFont typeface="Calibri" panose="020F0502020204030204" pitchFamily="34" charset="0"/>
              <a:buChar char="⁻"/>
            </a:pPr>
            <a:r>
              <a:rPr lang="en-US" dirty="0"/>
              <a:t>The passage of this Act constituted sufficient congressional authorization to permit detaining an U.S. citizen apprehended in a foreign country as an enemy combatant.</a:t>
            </a:r>
          </a:p>
        </p:txBody>
      </p:sp>
    </p:spTree>
    <p:extLst>
      <p:ext uri="{BB962C8B-B14F-4D97-AF65-F5344CB8AC3E}">
        <p14:creationId xmlns:p14="http://schemas.microsoft.com/office/powerpoint/2010/main" val="1490509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Hamdi</a:t>
            </a:r>
            <a:r>
              <a:rPr lang="en-US" i="1" dirty="0"/>
              <a:t> v. Rumsfeld</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marL="0" indent="0">
              <a:buNone/>
            </a:pPr>
            <a:r>
              <a:rPr lang="en-US" dirty="0"/>
              <a:t>Issue 2: What process is constitutionally due to a U.S. citizen who disputes his enemy-combatant status? </a:t>
            </a:r>
          </a:p>
          <a:p>
            <a:pPr marL="0" indent="0">
              <a:buNone/>
            </a:pPr>
            <a:endParaRPr lang="en-US" dirty="0"/>
          </a:p>
          <a:p>
            <a:pPr marL="0" indent="0">
              <a:buNone/>
            </a:pPr>
            <a:r>
              <a:rPr lang="en-US" dirty="0"/>
              <a:t>Holding: An U.S. citizen apprehended in a foreign country and held as an enemy combatant must be accorded due process and a meaningful factual hearing.</a:t>
            </a:r>
          </a:p>
          <a:p>
            <a:r>
              <a:rPr lang="en-US" dirty="0"/>
              <a:t>Due process is required, because imprisoning a person is obviously the most basic form of deprivation of liberty.</a:t>
            </a:r>
          </a:p>
          <a:p>
            <a:r>
              <a:rPr lang="en-US" dirty="0"/>
              <a:t>The Court did not specify the exact procedures that must be followed, but were explicit that </a:t>
            </a:r>
            <a:r>
              <a:rPr lang="en-US" dirty="0" err="1"/>
              <a:t>Hamdi</a:t>
            </a:r>
            <a:r>
              <a:rPr lang="en-US" dirty="0"/>
              <a:t> must be given a meaningful factual hearing.</a:t>
            </a:r>
          </a:p>
          <a:p>
            <a:pPr lvl="1">
              <a:buFont typeface="Calibri" panose="020F0502020204030204" pitchFamily="34" charset="0"/>
              <a:buChar char="⁻"/>
            </a:pPr>
            <a:r>
              <a:rPr lang="en-US" dirty="0"/>
              <a:t> At a minimum, this includes notice of the charges, the right to respond, and the right to be represented by an attorney.</a:t>
            </a:r>
          </a:p>
          <a:p>
            <a:pPr marL="514350" indent="-457200"/>
            <a:r>
              <a:rPr lang="en-US" dirty="0"/>
              <a:t>The Court, however, suggested that hearsay evidence might be admissible and the burden of proof even could placed on </a:t>
            </a:r>
            <a:r>
              <a:rPr lang="en-US" dirty="0" err="1"/>
              <a:t>Hamdi</a:t>
            </a:r>
            <a:r>
              <a:rPr lang="en-US" dirty="0"/>
              <a:t>. </a:t>
            </a:r>
          </a:p>
          <a:p>
            <a:pPr marL="514350" indent="-457200"/>
            <a:r>
              <a:rPr lang="en-US" dirty="0"/>
              <a:t>The Court remanded the case for the determination of what procedural due process requires when an U.S. citizen apprehended in a foreign country is detained as an enemy combatant.</a:t>
            </a:r>
          </a:p>
          <a:p>
            <a:pPr marL="0" indent="0">
              <a:buNone/>
            </a:pPr>
            <a:endParaRPr lang="en-US" dirty="0"/>
          </a:p>
        </p:txBody>
      </p:sp>
    </p:spTree>
    <p:extLst>
      <p:ext uri="{BB962C8B-B14F-4D97-AF65-F5344CB8AC3E}">
        <p14:creationId xmlns:p14="http://schemas.microsoft.com/office/powerpoint/2010/main" val="3489649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Presidential Power Regarding Foreign Policy</a:t>
            </a:r>
          </a:p>
        </p:txBody>
      </p:sp>
      <p:sp>
        <p:nvSpPr>
          <p:cNvPr id="3" name="Content Placeholder 2"/>
          <p:cNvSpPr>
            <a:spLocks noGrp="1"/>
          </p:cNvSpPr>
          <p:nvPr>
            <p:ph idx="1"/>
          </p:nvPr>
        </p:nvSpPr>
        <p:spPr/>
        <p:txBody>
          <a:bodyPr>
            <a:normAutofit fontScale="92500"/>
          </a:bodyPr>
          <a:lstStyle/>
          <a:p>
            <a:r>
              <a:rPr lang="en-US" dirty="0"/>
              <a:t>Article II says that the “President shall be Commander in Chief of the Army and Navy of the United States, and of the Militia of the several States, when called into the actual Service of the United States.” </a:t>
            </a:r>
          </a:p>
          <a:p>
            <a:r>
              <a:rPr lang="en-US" dirty="0"/>
              <a:t>Article II additionally provides that the president “shall have the Power, by and with Advice and Consent of the Senate, to make Treaties, provided two thirds of the Senators present concur.”</a:t>
            </a:r>
          </a:p>
        </p:txBody>
      </p:sp>
    </p:spTree>
    <p:extLst>
      <p:ext uri="{BB962C8B-B14F-4D97-AF65-F5344CB8AC3E}">
        <p14:creationId xmlns:p14="http://schemas.microsoft.com/office/powerpoint/2010/main" val="14418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i="1" dirty="0"/>
              <a:t>U.S. v. Curtiss-Wright Export Corp. </a:t>
            </a:r>
            <a:r>
              <a:rPr lang="en-US" sz="3500" dirty="0"/>
              <a:t>(1936)</a:t>
            </a:r>
            <a:endParaRPr lang="en-US" sz="3500" i="1" dirty="0"/>
          </a:p>
        </p:txBody>
      </p:sp>
      <p:sp>
        <p:nvSpPr>
          <p:cNvPr id="3" name="Content Placeholder 2"/>
          <p:cNvSpPr>
            <a:spLocks noGrp="1"/>
          </p:cNvSpPr>
          <p:nvPr>
            <p:ph idx="1"/>
          </p:nvPr>
        </p:nvSpPr>
        <p:spPr/>
        <p:txBody>
          <a:bodyPr>
            <a:normAutofit lnSpcReduction="10000"/>
          </a:bodyPr>
          <a:lstStyle/>
          <a:p>
            <a:pPr marL="0" indent="0">
              <a:buNone/>
            </a:pPr>
            <a:r>
              <a:rPr lang="en-US" dirty="0"/>
              <a:t>Background</a:t>
            </a:r>
          </a:p>
          <a:p>
            <a:r>
              <a:rPr lang="en-US" dirty="0"/>
              <a:t>Congress adopted a law empowering the president to issue a proclamation making further sales of arms to warring nations illegal. President Roosevelt immediately issued such an order. The defendant was indicted for conspiracy to sell machine guns to Bolivia in violation of the order, and challenged the constitutionality of Congress’ resolution.</a:t>
            </a:r>
          </a:p>
          <a:p>
            <a:pPr marL="0" indent="0">
              <a:buNone/>
            </a:pPr>
            <a:endParaRPr lang="en-US" sz="1200" dirty="0"/>
          </a:p>
          <a:p>
            <a:endParaRPr lang="en-US" dirty="0"/>
          </a:p>
        </p:txBody>
      </p:sp>
    </p:spTree>
    <p:extLst>
      <p:ext uri="{BB962C8B-B14F-4D97-AF65-F5344CB8AC3E}">
        <p14:creationId xmlns:p14="http://schemas.microsoft.com/office/powerpoint/2010/main" val="170759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i="1" dirty="0"/>
              <a:t>United States v. Curtiss-Wright Export Corp. </a:t>
            </a:r>
          </a:p>
        </p:txBody>
      </p:sp>
      <p:sp>
        <p:nvSpPr>
          <p:cNvPr id="3" name="Content Placeholder 2"/>
          <p:cNvSpPr>
            <a:spLocks noGrp="1"/>
          </p:cNvSpPr>
          <p:nvPr>
            <p:ph idx="1"/>
          </p:nvPr>
        </p:nvSpPr>
        <p:spPr/>
        <p:txBody>
          <a:bodyPr>
            <a:normAutofit fontScale="92500"/>
          </a:bodyPr>
          <a:lstStyle/>
          <a:p>
            <a:pPr marL="0" indent="0">
              <a:buNone/>
            </a:pPr>
            <a:r>
              <a:rPr lang="en-US" dirty="0"/>
              <a:t>Issue:  May Congress delegate law-making authority to the President in matters of foreign affairs? </a:t>
            </a:r>
          </a:p>
          <a:p>
            <a:r>
              <a:rPr lang="en-US" dirty="0"/>
              <a:t>The case arose at a time when the Court was invalidating laws pertaining to domestic affairs as impermissible delegations of legislative power to the executive. </a:t>
            </a:r>
          </a:p>
          <a:p>
            <a:pPr marL="857250" lvl="1" indent="-457200">
              <a:buFont typeface="Calibri" panose="020F0502020204030204" pitchFamily="34" charset="0"/>
              <a:buChar char="⁻"/>
            </a:pPr>
            <a:r>
              <a:rPr lang="en-US" dirty="0"/>
              <a:t>Therefore, this case raises the question of whether law pertaining to foreign policy should be treated the same as those pertaining to domestic affairs.</a:t>
            </a:r>
          </a:p>
          <a:p>
            <a:pPr marL="0" indent="0">
              <a:buNone/>
            </a:pPr>
            <a:endParaRPr lang="en-US" dirty="0"/>
          </a:p>
          <a:p>
            <a:pPr marL="0" indent="0">
              <a:buNone/>
            </a:pPr>
            <a:endParaRPr lang="en-US" sz="3200" dirty="0"/>
          </a:p>
        </p:txBody>
      </p:sp>
    </p:spTree>
    <p:extLst>
      <p:ext uri="{BB962C8B-B14F-4D97-AF65-F5344CB8AC3E}">
        <p14:creationId xmlns:p14="http://schemas.microsoft.com/office/powerpoint/2010/main" val="164498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500" i="1" dirty="0"/>
              <a:t>United States v. Curtiss-Wright Export Corp.</a:t>
            </a:r>
            <a:endParaRPr lang="en-US" sz="3500" dirty="0"/>
          </a:p>
        </p:txBody>
      </p:sp>
      <p:sp>
        <p:nvSpPr>
          <p:cNvPr id="3" name="Content Placeholder 2"/>
          <p:cNvSpPr>
            <a:spLocks noGrp="1"/>
          </p:cNvSpPr>
          <p:nvPr>
            <p:ph idx="1"/>
          </p:nvPr>
        </p:nvSpPr>
        <p:spPr>
          <a:xfrm>
            <a:off x="457200" y="1404582"/>
            <a:ext cx="8229600" cy="4953000"/>
          </a:xfrm>
        </p:spPr>
        <p:txBody>
          <a:bodyPr>
            <a:normAutofit fontScale="77500" lnSpcReduction="20000"/>
          </a:bodyPr>
          <a:lstStyle/>
          <a:p>
            <a:pPr marL="0" indent="0">
              <a:buNone/>
            </a:pPr>
            <a:r>
              <a:rPr lang="en-US" dirty="0"/>
              <a:t>Holding:  It is not an unconstitutional delegation of Congress' lawmaking power to give the President the authority to prohibit the sale of arms to a foreign nation engaged in conflict.</a:t>
            </a:r>
          </a:p>
          <a:p>
            <a:r>
              <a:rPr lang="en-US" dirty="0"/>
              <a:t>There is a fundamental difference in the role of executive power in foreign affairs and domestic affairs for two reasons: </a:t>
            </a:r>
          </a:p>
          <a:p>
            <a:pPr marL="914400" lvl="1" indent="-514350">
              <a:buFont typeface="+mj-lt"/>
              <a:buAutoNum type="arabicPeriod"/>
            </a:pPr>
            <a:r>
              <a:rPr lang="en-US" dirty="0"/>
              <a:t>Authority over domestic affairs was possessed by the states before the ratification of the Constitution and that they, by approving the Constitution, bestowed power on the national government. As to foreign policy, however, the power is inherently in the national government by virtue of it being sovereign.</a:t>
            </a:r>
          </a:p>
          <a:p>
            <a:pPr marL="914400" lvl="1" indent="-514350">
              <a:buFont typeface="+mj-lt"/>
              <a:buAutoNum type="arabicPeriod"/>
            </a:pPr>
            <a:r>
              <a:rPr lang="en-US" dirty="0"/>
              <a:t>The realities of conducting foreign policy require that the president possess much greater inherent powers than in the realm of domestic affairs. </a:t>
            </a:r>
          </a:p>
        </p:txBody>
      </p:sp>
    </p:spTree>
    <p:extLst>
      <p:ext uri="{BB962C8B-B14F-4D97-AF65-F5344CB8AC3E}">
        <p14:creationId xmlns:p14="http://schemas.microsoft.com/office/powerpoint/2010/main" val="1885811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49079-785E-D05F-78DE-A0A8EDEC394A}"/>
              </a:ext>
            </a:extLst>
          </p:cNvPr>
          <p:cNvSpPr>
            <a:spLocks noGrp="1"/>
          </p:cNvSpPr>
          <p:nvPr>
            <p:ph type="title"/>
          </p:nvPr>
        </p:nvSpPr>
        <p:spPr/>
        <p:txBody>
          <a:bodyPr/>
          <a:lstStyle/>
          <a:p>
            <a:r>
              <a:rPr lang="en-US" i="1" dirty="0"/>
              <a:t>Zivotofsky v. Kerry</a:t>
            </a:r>
            <a:r>
              <a:rPr lang="en-US" dirty="0"/>
              <a:t> (2015)</a:t>
            </a:r>
            <a:endParaRPr lang="en-US" i="1" dirty="0"/>
          </a:p>
        </p:txBody>
      </p:sp>
      <p:sp>
        <p:nvSpPr>
          <p:cNvPr id="3" name="Content Placeholder 2">
            <a:extLst>
              <a:ext uri="{FF2B5EF4-FFF2-40B4-BE49-F238E27FC236}">
                <a16:creationId xmlns:a16="http://schemas.microsoft.com/office/drawing/2014/main" id="{5693DBB4-ED01-E02D-C93F-2D2D8192037A}"/>
              </a:ext>
            </a:extLst>
          </p:cNvPr>
          <p:cNvSpPr>
            <a:spLocks noGrp="1"/>
          </p:cNvSpPr>
          <p:nvPr>
            <p:ph idx="1"/>
          </p:nvPr>
        </p:nvSpPr>
        <p:spPr>
          <a:xfrm>
            <a:off x="457200" y="1600200"/>
            <a:ext cx="8229600" cy="4800600"/>
          </a:xfrm>
        </p:spPr>
        <p:txBody>
          <a:bodyPr>
            <a:normAutofit fontScale="70000" lnSpcReduction="20000"/>
          </a:bodyPr>
          <a:lstStyle/>
          <a:p>
            <a:r>
              <a:rPr lang="en-US" dirty="0"/>
              <a:t>Background:</a:t>
            </a:r>
          </a:p>
          <a:p>
            <a:pPr lvl="1"/>
            <a:r>
              <a:rPr lang="en-US" dirty="0"/>
              <a:t>The question of international recognition of the status of the city of Jerusalem was (and remains) “one of the most sensitive issues in American foreign policy” (CB 343)</a:t>
            </a:r>
          </a:p>
          <a:p>
            <a:pPr lvl="2"/>
            <a:r>
              <a:rPr lang="en-US" dirty="0"/>
              <a:t>It also remains an internationally sensitive question</a:t>
            </a:r>
          </a:p>
          <a:p>
            <a:pPr lvl="1"/>
            <a:r>
              <a:rPr lang="en-US" dirty="0"/>
              <a:t>Since the U.N. first recognized the State of Israel, “various actors have sought to assert full or partial sovereignty over the city, including Israel, Jordan, and the Palestinians.” (CB 343)</a:t>
            </a:r>
          </a:p>
          <a:p>
            <a:pPr lvl="1"/>
            <a:r>
              <a:rPr lang="en-US" dirty="0"/>
              <a:t>(As of 2015) the consistent recognition by the U.S. of the sovereignty of Israel did not extend to any official recognition by a U.S. President of extending that recognition to Jerusalem</a:t>
            </a:r>
          </a:p>
          <a:p>
            <a:pPr lvl="2"/>
            <a:r>
              <a:rPr lang="en-US" dirty="0"/>
              <a:t>“Instead, the Executive Branch has maintained that ‘the status of Jerusalem . . . should be decided not unilaterally but in consultation with all concerned.’”  (CB 343)</a:t>
            </a:r>
          </a:p>
          <a:p>
            <a:pPr lvl="2"/>
            <a:r>
              <a:rPr lang="en-US" i="1" dirty="0"/>
              <a:t>Note:  in 2017, former U.S. President Trump issued a statement that the U.S. would recognize Jerusalem as the capital of Israel, and beginning in 2020, U.S. passports issued American citizens born in Jerusalem state their place of birth as “Jerusalem, Israel”</a:t>
            </a:r>
          </a:p>
        </p:txBody>
      </p:sp>
    </p:spTree>
    <p:extLst>
      <p:ext uri="{BB962C8B-B14F-4D97-AF65-F5344CB8AC3E}">
        <p14:creationId xmlns:p14="http://schemas.microsoft.com/office/powerpoint/2010/main" val="3651368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4153-7EA8-0DC7-B85E-BF53165BDF0C}"/>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301F25FD-5F40-FFDE-B539-BABA1C1F3FD1}"/>
              </a:ext>
            </a:extLst>
          </p:cNvPr>
          <p:cNvSpPr>
            <a:spLocks noGrp="1"/>
          </p:cNvSpPr>
          <p:nvPr>
            <p:ph idx="1"/>
          </p:nvPr>
        </p:nvSpPr>
        <p:spPr/>
        <p:txBody>
          <a:bodyPr>
            <a:normAutofit fontScale="85000" lnSpcReduction="20000"/>
          </a:bodyPr>
          <a:lstStyle/>
          <a:p>
            <a:r>
              <a:rPr lang="en-US" dirty="0"/>
              <a:t>Background (cont.):</a:t>
            </a:r>
          </a:p>
          <a:p>
            <a:pPr lvl="1"/>
            <a:r>
              <a:rPr lang="en-US" dirty="0"/>
              <a:t>Congress passed a law in 2002 (§ 214(d) of which states) that “[f]or the purposes of the registration of birth, certification of nationality, or issuance of a passport of a United States citizen born in the city of Jerusalem, the Secretary [of State] shall, upon the request of the citizen or the citizen’s legal guardian, record the place of birth as Israel.” (CB 344)</a:t>
            </a:r>
          </a:p>
          <a:p>
            <a:pPr lvl="1"/>
            <a:r>
              <a:rPr lang="en-US" dirty="0"/>
              <a:t>Zivotofsky was born to U.S. citizens living in Jerusalem in 2002</a:t>
            </a:r>
          </a:p>
          <a:p>
            <a:pPr lvl="2"/>
            <a:r>
              <a:rPr lang="en-US" dirty="0"/>
              <a:t>His mother requested his passport and U.S. consular report of birth abroad list his place of birth as “Jerusalem, Israel”</a:t>
            </a:r>
          </a:p>
          <a:p>
            <a:pPr lvl="2"/>
            <a:r>
              <a:rPr lang="en-US" dirty="0"/>
              <a:t>The Embassy denied the request per State Department policy</a:t>
            </a:r>
          </a:p>
          <a:p>
            <a:pPr lvl="2"/>
            <a:r>
              <a:rPr lang="en-US" dirty="0"/>
              <a:t>Zivotofsky’s parents filed suit to enforce § 214(d)</a:t>
            </a:r>
          </a:p>
        </p:txBody>
      </p:sp>
    </p:spTree>
    <p:extLst>
      <p:ext uri="{BB962C8B-B14F-4D97-AF65-F5344CB8AC3E}">
        <p14:creationId xmlns:p14="http://schemas.microsoft.com/office/powerpoint/2010/main" val="224857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5AEF-BCDB-95E2-F120-E4731B7FA2E5}"/>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F7AFD76F-7399-00F6-7FE2-52FB88C23B98}"/>
              </a:ext>
            </a:extLst>
          </p:cNvPr>
          <p:cNvSpPr>
            <a:spLocks noGrp="1"/>
          </p:cNvSpPr>
          <p:nvPr>
            <p:ph idx="1"/>
          </p:nvPr>
        </p:nvSpPr>
        <p:spPr/>
        <p:txBody>
          <a:bodyPr>
            <a:normAutofit fontScale="92500" lnSpcReduction="20000"/>
          </a:bodyPr>
          <a:lstStyle/>
          <a:p>
            <a:r>
              <a:rPr lang="en-US" dirty="0"/>
              <a:t>Issue:  does the Executive or Congress make the final determination regarding the recognition of sovereignty of foreign nations (and associated/equivalent acts)?</a:t>
            </a:r>
          </a:p>
          <a:p>
            <a:pPr lvl="1"/>
            <a:r>
              <a:rPr lang="en-US" dirty="0"/>
              <a:t>Court formally adopts Jackson’s concurrence in </a:t>
            </a:r>
            <a:r>
              <a:rPr lang="en-US" i="1" dirty="0"/>
              <a:t>Youngstown</a:t>
            </a:r>
            <a:r>
              <a:rPr lang="en-US" dirty="0"/>
              <a:t>:</a:t>
            </a:r>
          </a:p>
          <a:p>
            <a:pPr lvl="2"/>
            <a:r>
              <a:rPr lang="en-US" dirty="0"/>
              <a:t>(1) President acts pursuant to Congressional authorization</a:t>
            </a:r>
          </a:p>
          <a:p>
            <a:pPr lvl="3"/>
            <a:r>
              <a:rPr lang="en-US" dirty="0"/>
              <a:t>Executive power strongest</a:t>
            </a:r>
          </a:p>
          <a:p>
            <a:pPr lvl="2"/>
            <a:r>
              <a:rPr lang="en-US" dirty="0"/>
              <a:t>(2) President acts in absence of Congressional position</a:t>
            </a:r>
          </a:p>
          <a:p>
            <a:pPr lvl="3"/>
            <a:r>
              <a:rPr lang="en-US" dirty="0"/>
              <a:t>space for shared/concurrent power between Executive/Congress</a:t>
            </a:r>
          </a:p>
          <a:p>
            <a:pPr lvl="2"/>
            <a:r>
              <a:rPr lang="en-US" dirty="0"/>
              <a:t>(3) President acts contrary to will of Congress</a:t>
            </a:r>
          </a:p>
          <a:p>
            <a:pPr lvl="3"/>
            <a:r>
              <a:rPr lang="en-US" dirty="0"/>
              <a:t>Executive power at “lowest ebb”</a:t>
            </a:r>
          </a:p>
        </p:txBody>
      </p:sp>
    </p:spTree>
    <p:extLst>
      <p:ext uri="{BB962C8B-B14F-4D97-AF65-F5344CB8AC3E}">
        <p14:creationId xmlns:p14="http://schemas.microsoft.com/office/powerpoint/2010/main" val="2639158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0110-797A-6DB9-BE0D-803D1677C220}"/>
              </a:ext>
            </a:extLst>
          </p:cNvPr>
          <p:cNvSpPr>
            <a:spLocks noGrp="1"/>
          </p:cNvSpPr>
          <p:nvPr>
            <p:ph type="title"/>
          </p:nvPr>
        </p:nvSpPr>
        <p:spPr/>
        <p:txBody>
          <a:bodyPr/>
          <a:lstStyle/>
          <a:p>
            <a:r>
              <a:rPr lang="en-US" i="1" dirty="0"/>
              <a:t>Zivotofsky v. Kerry</a:t>
            </a:r>
            <a:endParaRPr lang="en-US" dirty="0"/>
          </a:p>
        </p:txBody>
      </p:sp>
      <p:sp>
        <p:nvSpPr>
          <p:cNvPr id="3" name="Content Placeholder 2">
            <a:extLst>
              <a:ext uri="{FF2B5EF4-FFF2-40B4-BE49-F238E27FC236}">
                <a16:creationId xmlns:a16="http://schemas.microsoft.com/office/drawing/2014/main" id="{BF3092FF-B453-74BF-943D-64FF37BC5129}"/>
              </a:ext>
            </a:extLst>
          </p:cNvPr>
          <p:cNvSpPr>
            <a:spLocks noGrp="1"/>
          </p:cNvSpPr>
          <p:nvPr>
            <p:ph idx="1"/>
          </p:nvPr>
        </p:nvSpPr>
        <p:spPr/>
        <p:txBody>
          <a:bodyPr/>
          <a:lstStyle/>
          <a:p>
            <a:r>
              <a:rPr lang="en-US" dirty="0"/>
              <a:t>Holding:  sovereign state recognition is an exclusive power of the President, upon which Congress may not intrude</a:t>
            </a:r>
          </a:p>
          <a:p>
            <a:pPr lvl="1"/>
            <a:r>
              <a:rPr lang="en-US" dirty="0"/>
              <a:t>The Court concludes this falls into the third </a:t>
            </a:r>
            <a:r>
              <a:rPr lang="en-US" i="1" dirty="0"/>
              <a:t>Youngstown</a:t>
            </a:r>
            <a:r>
              <a:rPr lang="en-US" dirty="0"/>
              <a:t> category:</a:t>
            </a:r>
          </a:p>
          <a:p>
            <a:pPr lvl="2"/>
            <a:r>
              <a:rPr lang="en-US" dirty="0"/>
              <a:t>“Because the President’s refusal to implement §214(d) falls into [the] third category, his claim must be ‘scrutinized with caution,’ and he </a:t>
            </a:r>
            <a:r>
              <a:rPr lang="en-US" u="sng" dirty="0"/>
              <a:t>may rely solely on powers the Constitution grants to him alone</a:t>
            </a:r>
            <a:r>
              <a:rPr lang="en-US" dirty="0"/>
              <a:t>” (CB 344)</a:t>
            </a:r>
          </a:p>
        </p:txBody>
      </p:sp>
    </p:spTree>
    <p:extLst>
      <p:ext uri="{BB962C8B-B14F-4D97-AF65-F5344CB8AC3E}">
        <p14:creationId xmlns:p14="http://schemas.microsoft.com/office/powerpoint/2010/main" val="73222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2626</TotalTime>
  <Words>1976</Words>
  <Application>Microsoft Office PowerPoint</Application>
  <PresentationFormat>On-screen Show (4:3)</PresentationFormat>
  <Paragraphs>94</Paragraphs>
  <Slides>17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Constitutional Law</vt:lpstr>
      <vt:lpstr>Presidential Power Regarding Foreign Policy</vt:lpstr>
      <vt:lpstr>U.S. v. Curtiss-Wright Export Corp. (1936)</vt:lpstr>
      <vt:lpstr>United States v. Curtiss-Wright Export Corp. </vt:lpstr>
      <vt:lpstr>United States v. Curtiss-Wright Export Corp.</vt:lpstr>
      <vt:lpstr>Zivotofsky v. Kerry (2015)</vt:lpstr>
      <vt:lpstr>Zivotofsky v. Kerry</vt:lpstr>
      <vt:lpstr>Zivotofsky v. Kerry</vt:lpstr>
      <vt:lpstr>Zivotofsky v. Kerry</vt:lpstr>
      <vt:lpstr>Zivotofsky v. Kerry</vt:lpstr>
      <vt:lpstr>Zivotofsky v. Kerry</vt:lpstr>
      <vt:lpstr>Zivotofsky v. Kerry</vt:lpstr>
      <vt:lpstr>Presidential War Powers</vt:lpstr>
      <vt:lpstr>Counter-Terrorism Powers </vt:lpstr>
      <vt:lpstr>Hamdi v. Rumsfeld (2004)</vt:lpstr>
      <vt:lpstr>Hamdi v. Rumsfeld</vt:lpstr>
      <vt:lpstr>Hamdi v. Rumsfeld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10</cp:revision>
  <dcterms:created xsi:type="dcterms:W3CDTF">2014-06-13T07:23:28Z</dcterms:created>
  <dcterms:modified xsi:type="dcterms:W3CDTF">2022-06-02T14:01:18Z</dcterms:modified>
</cp:coreProperties>
</file>